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OPPOSans B" panose="02010600030101010101" charset="-122"/>
      <p:regular r:id="rId18"/>
    </p:embeddedFont>
    <p:embeddedFont>
      <p:font typeface="OPPOSans H" panose="02010600030101010101" charset="-122"/>
      <p:regular r:id="rId19"/>
    </p:embeddedFont>
    <p:embeddedFont>
      <p:font typeface="OPPOSans R" panose="02010600030101010101" charset="-122"/>
      <p:regular r:id="rId20"/>
    </p:embeddedFont>
    <p:embeddedFont>
      <p:font typeface="Source Han Sans" panose="02010600030101010101" charset="-122"/>
      <p:regular r:id="rId21"/>
    </p:embeddedFont>
    <p:embeddedFont>
      <p:font typeface="Source Han Sans CN Bold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20000"/>
          </a:blip>
          <a:srcRect l="3528" t="3357" r="3528" b="335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3205" y="426028"/>
            <a:ext cx="11153628" cy="5776770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20000"/>
          </a:blip>
          <a:srcRect l="14466" t="1919" r="27490" b="58078"/>
          <a:stretch>
            <a:fillRect/>
          </a:stretch>
        </p:blipFill>
        <p:spPr>
          <a:xfrm rot="10800000" flipV="1"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280151" y="227534"/>
            <a:ext cx="11577854" cy="622089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9868512">
            <a:off x="10321501" y="995469"/>
            <a:ext cx="1416098" cy="1416098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687678" y="3275118"/>
            <a:ext cx="1416098" cy="1416098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542155" y="3027548"/>
            <a:ext cx="6685664" cy="62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21257" y="2282255"/>
            <a:ext cx="4451642" cy="479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21135942">
            <a:off x="10591994" y="3208135"/>
            <a:ext cx="835340" cy="83449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1135942">
            <a:off x="-257676" y="1797871"/>
            <a:ext cx="835340" cy="83449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1135942">
            <a:off x="1170524" y="1061933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29485" y="418925"/>
            <a:ext cx="179287" cy="193489"/>
          </a:xfrm>
          <a:prstGeom prst="rtTriangl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1">
            <a:off x="11479287" y="418925"/>
            <a:ext cx="179287" cy="193489"/>
          </a:xfrm>
          <a:prstGeom prst="rtTriangl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11360858" y="4340770"/>
            <a:ext cx="907444" cy="90798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-134430" y="2365163"/>
            <a:ext cx="907444" cy="90798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290911" y="5967076"/>
            <a:ext cx="459226" cy="495604"/>
          </a:xfrm>
          <a:prstGeom prst="halfFrame">
            <a:avLst>
              <a:gd name="adj1" fmla="val 12801"/>
              <a:gd name="adj2" fmla="val 12134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1">
            <a:off x="11275964" y="5954997"/>
            <a:ext cx="459226" cy="495604"/>
          </a:xfrm>
          <a:prstGeom prst="halfFrame">
            <a:avLst>
              <a:gd name="adj1" fmla="val 12801"/>
              <a:gd name="adj2" fmla="val 12134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694111" y="4396285"/>
            <a:ext cx="3272155" cy="50546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628877" y="4396285"/>
            <a:ext cx="112097" cy="5054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738384" y="4390297"/>
            <a:ext cx="3272155" cy="50545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728856" y="4386169"/>
            <a:ext cx="112097" cy="5054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955731" y="4464349"/>
            <a:ext cx="227354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汇报人：张家玮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000004" y="4458360"/>
            <a:ext cx="289357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时间：2024.11.28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832785" y="3787876"/>
            <a:ext cx="4513729" cy="325421"/>
          </a:xfrm>
          <a:prstGeom prst="rect">
            <a:avLst/>
          </a:prstGeom>
          <a:gradFill>
            <a:gsLst>
              <a:gs pos="6993">
                <a:schemeClr val="tx2">
                  <a:lumMod val="99000"/>
                  <a:alpha val="0"/>
                </a:schemeClr>
              </a:gs>
              <a:gs pos="28000">
                <a:schemeClr val="tx2">
                  <a:lumMod val="99000"/>
                  <a:alpha val="28000"/>
                </a:schemeClr>
              </a:gs>
              <a:gs pos="50000">
                <a:schemeClr val="bg2">
                  <a:alpha val="36000"/>
                </a:schemeClr>
              </a:gs>
              <a:gs pos="74000">
                <a:schemeClr val="tx2">
                  <a:alpha val="28000"/>
                </a:schemeClr>
              </a:gs>
              <a:gs pos="94000">
                <a:schemeClr val="tx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1135942">
            <a:off x="2637968" y="3635268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21135942">
            <a:off x="4837071" y="960741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5104179" y="6196921"/>
            <a:ext cx="1929798" cy="246913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300788" y="6296002"/>
            <a:ext cx="1578462" cy="147832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21135942">
            <a:off x="1531516" y="5018900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81988" y="1492309"/>
            <a:ext cx="8015323" cy="2172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计算机网络实验课
第二阶段总结汇报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10546" r="11608" b="78454"/>
          <a:stretch>
            <a:fillRect/>
          </a:stretch>
        </p:blipFill>
        <p:spPr>
          <a:xfrm rot="10800000" flipH="1">
            <a:off x="46098" y="-268769"/>
            <a:ext cx="12192000" cy="72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655361" y="1181123"/>
            <a:ext cx="7087470" cy="469296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17935" y="1436721"/>
            <a:ext cx="6762323" cy="4217654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135942">
            <a:off x="7263540" y="6351461"/>
            <a:ext cx="1552184" cy="155061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3817" y="737532"/>
            <a:ext cx="1656273" cy="2278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E7E6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81836">
            <a:off x="5027930" y="1272540"/>
            <a:ext cx="1755775" cy="1755775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46493" y="1746659"/>
            <a:ext cx="2794322" cy="12698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10005904" y="1769771"/>
            <a:ext cx="1011540" cy="1011540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77663" y="3091344"/>
            <a:ext cx="6010275" cy="1884783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07210" y="3165290"/>
            <a:ext cx="5484968" cy="1705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实验三：IP查找算法实验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64037" y="4744515"/>
            <a:ext cx="4451642" cy="4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 amt="85000"/>
          </a:blip>
          <a:srcRect l="37212" t="-7599" r="326" b="25856"/>
          <a:stretch>
            <a:fillRect/>
          </a:stretch>
        </p:blipFill>
        <p:spPr>
          <a:xfrm>
            <a:off x="12357" y="2023089"/>
            <a:ext cx="3861664" cy="493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603379" y="801409"/>
            <a:ext cx="1777084" cy="22697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35942">
            <a:off x="-158814" y="1366786"/>
            <a:ext cx="1053745" cy="111640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1135942">
            <a:off x="9105940" y="3597735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1135942">
            <a:off x="4749577" y="921306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72901" y="3176417"/>
            <a:ext cx="233313" cy="1371693"/>
          </a:xfrm>
          <a:prstGeom prst="rect">
            <a:avLst/>
          </a:prstGeom>
          <a:gradFill>
            <a:gsLst>
              <a:gs pos="23000">
                <a:schemeClr val="accent1">
                  <a:alpha val="2500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4038" y="3076270"/>
            <a:ext cx="233313" cy="846374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74342" y="3320414"/>
            <a:ext cx="233313" cy="846374"/>
          </a:xfrm>
          <a:prstGeom prst="rect">
            <a:avLst/>
          </a:prstGeom>
          <a:gradFill>
            <a:gsLst>
              <a:gs pos="23000">
                <a:schemeClr val="accent2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135942">
            <a:off x="3306744" y="5667679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H="1">
            <a:off x="11368879" y="4281643"/>
            <a:ext cx="706577" cy="69444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H="1">
            <a:off x="4326095" y="2822299"/>
            <a:ext cx="706817" cy="57145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45145" y="5697860"/>
            <a:ext cx="1115651" cy="170041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756088" y="5754903"/>
            <a:ext cx="893765" cy="112998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71157" y="3902906"/>
            <a:ext cx="889014" cy="88901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23785" y="4147890"/>
            <a:ext cx="383756" cy="399045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71157" y="1837925"/>
            <a:ext cx="889014" cy="88901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95589" y="2082909"/>
            <a:ext cx="440148" cy="399045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94697" y="1309817"/>
            <a:ext cx="2182356" cy="4644766"/>
          </a:xfrm>
          <a:custGeom>
            <a:avLst/>
            <a:gdLst>
              <a:gd name="connsiteX0" fmla="*/ 4109456 w 4114890"/>
              <a:gd name="connsiteY0" fmla="*/ 7734676 h 8757829"/>
              <a:gd name="connsiteX1" fmla="*/ 4057061 w 4114890"/>
              <a:gd name="connsiteY1" fmla="*/ 8333474 h 8757829"/>
              <a:gd name="connsiteX2" fmla="*/ 3690298 w 4114890"/>
              <a:gd name="connsiteY2" fmla="*/ 8702732 h 8757829"/>
              <a:gd name="connsiteX3" fmla="*/ 3089005 w 4114890"/>
              <a:gd name="connsiteY3" fmla="*/ 8752632 h 8757829"/>
              <a:gd name="connsiteX4" fmla="*/ 1023153 w 4114890"/>
              <a:gd name="connsiteY4" fmla="*/ 8752632 h 8757829"/>
              <a:gd name="connsiteX5" fmla="*/ 424356 w 4114890"/>
              <a:gd name="connsiteY5" fmla="*/ 8702732 h 8757829"/>
              <a:gd name="connsiteX6" fmla="*/ 55097 w 4114890"/>
              <a:gd name="connsiteY6" fmla="*/ 8333474 h 8757829"/>
              <a:gd name="connsiteX7" fmla="*/ 5197 w 4114890"/>
              <a:gd name="connsiteY7" fmla="*/ 7734676 h 8757829"/>
              <a:gd name="connsiteX8" fmla="*/ 5197 w 4114890"/>
              <a:gd name="connsiteY8" fmla="*/ 1023153 h 8757829"/>
              <a:gd name="connsiteX9" fmla="*/ 55097 w 4114890"/>
              <a:gd name="connsiteY9" fmla="*/ 424356 h 8757829"/>
              <a:gd name="connsiteX10" fmla="*/ 424356 w 4114890"/>
              <a:gd name="connsiteY10" fmla="*/ 55097 h 8757829"/>
              <a:gd name="connsiteX11" fmla="*/ 1023153 w 4114890"/>
              <a:gd name="connsiteY11" fmla="*/ 5197 h 8757829"/>
              <a:gd name="connsiteX12" fmla="*/ 3089005 w 4114890"/>
              <a:gd name="connsiteY12" fmla="*/ 5197 h 8757829"/>
              <a:gd name="connsiteX13" fmla="*/ 3690298 w 4114890"/>
              <a:gd name="connsiteY13" fmla="*/ 55097 h 8757829"/>
              <a:gd name="connsiteX14" fmla="*/ 4057061 w 4114890"/>
              <a:gd name="connsiteY14" fmla="*/ 424356 h 8757829"/>
              <a:gd name="connsiteX15" fmla="*/ 4109456 w 4114890"/>
              <a:gd name="connsiteY15" fmla="*/ 1023153 h 8757829"/>
            </a:gdLst>
            <a:ahLst/>
            <a:cxnLst/>
            <a:rect l="l" t="t" r="r" b="b"/>
            <a:pathLst>
              <a:path w="4114890" h="8757829">
                <a:moveTo>
                  <a:pt x="4109456" y="7734676"/>
                </a:moveTo>
                <a:cubicBezTo>
                  <a:pt x="4124950" y="7935798"/>
                  <a:pt x="4107260" y="8138091"/>
                  <a:pt x="4057061" y="8333474"/>
                </a:cubicBezTo>
                <a:cubicBezTo>
                  <a:pt x="3996857" y="8505629"/>
                  <a:pt x="3862053" y="8641356"/>
                  <a:pt x="3690298" y="8702732"/>
                </a:cubicBezTo>
                <a:cubicBezTo>
                  <a:pt x="3493667" y="8750412"/>
                  <a:pt x="3290800" y="8767228"/>
                  <a:pt x="3089005" y="8752632"/>
                </a:cubicBezTo>
                <a:lnTo>
                  <a:pt x="1023153" y="8752632"/>
                </a:lnTo>
                <a:cubicBezTo>
                  <a:pt x="822172" y="8767427"/>
                  <a:pt x="620115" y="8750587"/>
                  <a:pt x="424356" y="8702732"/>
                </a:cubicBezTo>
                <a:cubicBezTo>
                  <a:pt x="251455" y="8642304"/>
                  <a:pt x="115521" y="8506377"/>
                  <a:pt x="55097" y="8333474"/>
                </a:cubicBezTo>
                <a:cubicBezTo>
                  <a:pt x="7241" y="8137717"/>
                  <a:pt x="-9597" y="7935648"/>
                  <a:pt x="5197" y="7734676"/>
                </a:cubicBezTo>
                <a:lnTo>
                  <a:pt x="5197" y="1023153"/>
                </a:lnTo>
                <a:cubicBezTo>
                  <a:pt x="-9597" y="822172"/>
                  <a:pt x="7241" y="620115"/>
                  <a:pt x="55097" y="424356"/>
                </a:cubicBezTo>
                <a:cubicBezTo>
                  <a:pt x="115521" y="251455"/>
                  <a:pt x="251455" y="115521"/>
                  <a:pt x="424356" y="55097"/>
                </a:cubicBezTo>
                <a:cubicBezTo>
                  <a:pt x="620115" y="7241"/>
                  <a:pt x="822172" y="-9597"/>
                  <a:pt x="1023153" y="5197"/>
                </a:cubicBezTo>
                <a:lnTo>
                  <a:pt x="3089005" y="5197"/>
                </a:lnTo>
                <a:cubicBezTo>
                  <a:pt x="3290800" y="-9408"/>
                  <a:pt x="3493667" y="7426"/>
                  <a:pt x="3690298" y="55097"/>
                </a:cubicBezTo>
                <a:cubicBezTo>
                  <a:pt x="3862053" y="116471"/>
                  <a:pt x="3996857" y="252191"/>
                  <a:pt x="4057061" y="424356"/>
                </a:cubicBezTo>
                <a:cubicBezTo>
                  <a:pt x="4107260" y="619731"/>
                  <a:pt x="4124950" y="822032"/>
                  <a:pt x="4109456" y="1023153"/>
                </a:cubicBezTo>
                <a:close/>
              </a:path>
            </a:pathLst>
          </a:custGeom>
          <a:solidFill>
            <a:schemeClr val="tx1"/>
          </a:solidFill>
          <a:ln w="24933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/>
          </a:blip>
          <a:srcRect l="31925" t="6630" r="14871" b="15144"/>
          <a:stretch>
            <a:fillRect/>
          </a:stretch>
        </p:blipFill>
        <p:spPr>
          <a:xfrm>
            <a:off x="1570092" y="1387848"/>
            <a:ext cx="2038037" cy="4493995"/>
          </a:xfrm>
          <a:custGeom>
            <a:avLst/>
            <a:gdLst/>
            <a:ahLst/>
            <a:cxnLst/>
            <a:rect l="l" t="t" r="r" b="b"/>
            <a:pathLst>
              <a:path w="2038037" h="4493995">
                <a:moveTo>
                  <a:pt x="471212" y="2796"/>
                </a:moveTo>
                <a:cubicBezTo>
                  <a:pt x="497677" y="2796"/>
                  <a:pt x="506939" y="16028"/>
                  <a:pt x="506939" y="37200"/>
                </a:cubicBezTo>
                <a:cubicBezTo>
                  <a:pt x="513555" y="99391"/>
                  <a:pt x="550606" y="136442"/>
                  <a:pt x="628677" y="136442"/>
                </a:cubicBezTo>
                <a:lnTo>
                  <a:pt x="1408061" y="136442"/>
                </a:lnTo>
                <a:cubicBezTo>
                  <a:pt x="1410667" y="136806"/>
                  <a:pt x="1413287" y="137072"/>
                  <a:pt x="1415921" y="137242"/>
                </a:cubicBezTo>
                <a:cubicBezTo>
                  <a:pt x="1474990" y="141062"/>
                  <a:pt x="1525974" y="96271"/>
                  <a:pt x="1529798" y="37200"/>
                </a:cubicBezTo>
                <a:cubicBezTo>
                  <a:pt x="1531121" y="16028"/>
                  <a:pt x="1537738" y="2796"/>
                  <a:pt x="1564202" y="2796"/>
                </a:cubicBezTo>
                <a:cubicBezTo>
                  <a:pt x="1663207" y="-4842"/>
                  <a:pt x="1762793" y="3196"/>
                  <a:pt x="1859283" y="26614"/>
                </a:cubicBezTo>
                <a:cubicBezTo>
                  <a:pt x="1930328" y="50932"/>
                  <a:pt x="1985745" y="107328"/>
                  <a:pt x="2008809" y="178785"/>
                </a:cubicBezTo>
                <a:cubicBezTo>
                  <a:pt x="2032521" y="275235"/>
                  <a:pt x="2041003" y="374797"/>
                  <a:pt x="2033950" y="473866"/>
                </a:cubicBezTo>
                <a:lnTo>
                  <a:pt x="2033950" y="4016160"/>
                </a:lnTo>
                <a:cubicBezTo>
                  <a:pt x="2043292" y="4116699"/>
                  <a:pt x="2036597" y="4218099"/>
                  <a:pt x="2014102" y="4316534"/>
                </a:cubicBezTo>
                <a:cubicBezTo>
                  <a:pt x="1990680" y="4387485"/>
                  <a:pt x="1935316" y="4443339"/>
                  <a:pt x="1864576" y="4467383"/>
                </a:cubicBezTo>
                <a:cubicBezTo>
                  <a:pt x="1768086" y="4490804"/>
                  <a:pt x="1668499" y="4498836"/>
                  <a:pt x="1569495" y="4491201"/>
                </a:cubicBezTo>
                <a:lnTo>
                  <a:pt x="476505" y="4491201"/>
                </a:lnTo>
                <a:cubicBezTo>
                  <a:pt x="377504" y="4498836"/>
                  <a:pt x="277918" y="4490804"/>
                  <a:pt x="181424" y="4467383"/>
                </a:cubicBezTo>
                <a:cubicBezTo>
                  <a:pt x="107751" y="4443961"/>
                  <a:pt x="50030" y="4386242"/>
                  <a:pt x="26606" y="4312565"/>
                </a:cubicBezTo>
                <a:cubicBezTo>
                  <a:pt x="3201" y="4215625"/>
                  <a:pt x="-4836" y="4115601"/>
                  <a:pt x="2788" y="4016160"/>
                </a:cubicBezTo>
                <a:lnTo>
                  <a:pt x="2788" y="473866"/>
                </a:lnTo>
                <a:cubicBezTo>
                  <a:pt x="-4697" y="374866"/>
                  <a:pt x="3340" y="275304"/>
                  <a:pt x="26606" y="178785"/>
                </a:cubicBezTo>
                <a:cubicBezTo>
                  <a:pt x="50754" y="106125"/>
                  <a:pt x="108359" y="49504"/>
                  <a:pt x="181424" y="26614"/>
                </a:cubicBezTo>
                <a:cubicBezTo>
                  <a:pt x="276208" y="3748"/>
                  <a:pt x="373965" y="-4287"/>
                  <a:pt x="471212" y="279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5284602" y="1837926"/>
            <a:ext cx="5616000" cy="173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基本Trie树构建：构建一个基本的Trie树，用于存储和查找IP地址与端口的映射关系。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84602" y="3902906"/>
            <a:ext cx="5616000" cy="173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进阶Trie树构建：实现一个进阶的Trie树算法，先由待查找IP地址前16位映射到一个Trie树，然后再继续查找剩余部分，即通过减少树的深度来提高查找速度。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实验内容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3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591177" y="1445127"/>
            <a:ext cx="8996947" cy="140502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03574" y="1896313"/>
            <a:ext cx="8372153" cy="8121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两种查找方式均能实现查找功能，但进阶Trie树查找速度显著提升，显示出更高的查找效率。不过进阶Trie树的内存开销要大些。</a:t>
            </a: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42354" y="1244600"/>
            <a:ext cx="460214" cy="537412"/>
            <a:chOff x="2042354" y="1244600"/>
            <a:chExt cx="460214" cy="537412"/>
          </a:xfrm>
        </p:grpSpPr>
        <p:sp>
          <p:nvSpPr>
            <p:cNvPr id="5" name="标题 1"/>
            <p:cNvSpPr txBox="1"/>
            <p:nvPr/>
          </p:nvSpPr>
          <p:spPr>
            <a:xfrm>
              <a:off x="2042354" y="1587767"/>
              <a:ext cx="180185" cy="19424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322383" y="1587767"/>
              <a:ext cx="180185" cy="19424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102414" y="1244600"/>
              <a:ext cx="60061" cy="44028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382445" y="1244600"/>
              <a:ext cx="60061" cy="44028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681363" y="1244600"/>
            <a:ext cx="460214" cy="537412"/>
            <a:chOff x="9681363" y="1244600"/>
            <a:chExt cx="460214" cy="537412"/>
          </a:xfrm>
        </p:grpSpPr>
        <p:sp>
          <p:nvSpPr>
            <p:cNvPr id="10" name="标题 1"/>
            <p:cNvSpPr txBox="1"/>
            <p:nvPr/>
          </p:nvSpPr>
          <p:spPr>
            <a:xfrm>
              <a:off x="9681363" y="1587767"/>
              <a:ext cx="180185" cy="19424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9961392" y="1587767"/>
              <a:ext cx="180185" cy="19424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741423" y="1244600"/>
              <a:ext cx="60061" cy="44028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021454" y="1244600"/>
              <a:ext cx="60061" cy="44028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6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691553" y="3020848"/>
            <a:ext cx="6808047" cy="35214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10546" r="11608" b="78454"/>
          <a:stretch>
            <a:fillRect/>
          </a:stretch>
        </p:blipFill>
        <p:spPr>
          <a:xfrm rot="10800000" flipH="1">
            <a:off x="46098" y="-268769"/>
            <a:ext cx="12192000" cy="72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655361" y="1181123"/>
            <a:ext cx="7087470" cy="469296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17935" y="1436721"/>
            <a:ext cx="6762323" cy="4217654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135942">
            <a:off x="7263540" y="6351461"/>
            <a:ext cx="1552184" cy="155061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3817" y="737532"/>
            <a:ext cx="1656273" cy="2278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E7E6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81836">
            <a:off x="5027930" y="1272540"/>
            <a:ext cx="1755775" cy="1755775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46493" y="1746659"/>
            <a:ext cx="2794322" cy="12698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10005904" y="1769771"/>
            <a:ext cx="1011540" cy="1011540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77663" y="3091344"/>
            <a:ext cx="6010275" cy="1884783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07210" y="3165290"/>
            <a:ext cx="5484968" cy="1705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实验四：NAT协议实验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64037" y="4744515"/>
            <a:ext cx="4451642" cy="4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 amt="85000"/>
          </a:blip>
          <a:srcRect l="37212" t="-7599" r="326" b="25856"/>
          <a:stretch>
            <a:fillRect/>
          </a:stretch>
        </p:blipFill>
        <p:spPr>
          <a:xfrm>
            <a:off x="12357" y="2023089"/>
            <a:ext cx="3861664" cy="493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603379" y="801409"/>
            <a:ext cx="1777084" cy="22697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35942">
            <a:off x="-158814" y="1366786"/>
            <a:ext cx="1053745" cy="111640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1135942">
            <a:off x="9105940" y="3597735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1135942">
            <a:off x="4749577" y="921306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72901" y="3176417"/>
            <a:ext cx="233313" cy="1371693"/>
          </a:xfrm>
          <a:prstGeom prst="rect">
            <a:avLst/>
          </a:prstGeom>
          <a:gradFill>
            <a:gsLst>
              <a:gs pos="23000">
                <a:schemeClr val="accent1">
                  <a:alpha val="2500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4038" y="3076270"/>
            <a:ext cx="233313" cy="846374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74342" y="3320414"/>
            <a:ext cx="233313" cy="846374"/>
          </a:xfrm>
          <a:prstGeom prst="rect">
            <a:avLst/>
          </a:prstGeom>
          <a:gradFill>
            <a:gsLst>
              <a:gs pos="23000">
                <a:schemeClr val="accent2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135942">
            <a:off x="3306744" y="5667679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H="1">
            <a:off x="11368879" y="4281643"/>
            <a:ext cx="706577" cy="69444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H="1">
            <a:off x="4326095" y="2822299"/>
            <a:ext cx="706817" cy="57145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45145" y="5697860"/>
            <a:ext cx="1115651" cy="170041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756088" y="5754903"/>
            <a:ext cx="893765" cy="112998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670569" y="1894820"/>
            <a:ext cx="5344827" cy="388572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71310" y="2803131"/>
            <a:ext cx="4743348" cy="2486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NAT配置：通过读取配置文件区分数据包方向，配置NAT设备，实现源NAT（SNAT）和目的NAT（DNAT）功能，将内部IP地址与外部路由的IP地址相互转换。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1310" y="2042161"/>
            <a:ext cx="4743348" cy="6438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46922" y="1854656"/>
            <a:ext cx="3592125" cy="72000"/>
            <a:chOff x="1546922" y="1854656"/>
            <a:chExt cx="3592125" cy="72000"/>
          </a:xfrm>
        </p:grpSpPr>
        <p:sp>
          <p:nvSpPr>
            <p:cNvPr id="7" name="标题 1"/>
            <p:cNvSpPr txBox="1"/>
            <p:nvPr/>
          </p:nvSpPr>
          <p:spPr>
            <a:xfrm>
              <a:off x="3314682" y="18546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546922" y="18554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10800000">
            <a:off x="6151663" y="1894820"/>
            <a:ext cx="5344827" cy="388572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52404" y="2803131"/>
            <a:ext cx="4743348" cy="2486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手动构造一个包含两个NAT的拓扑，h1可以穿过NAT获取到h2页面。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52404" y="2042161"/>
            <a:ext cx="4743348" cy="6438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028016" y="1854656"/>
            <a:ext cx="3592125" cy="72000"/>
            <a:chOff x="7028016" y="1854656"/>
            <a:chExt cx="3592125" cy="72000"/>
          </a:xfrm>
        </p:grpSpPr>
        <p:sp>
          <p:nvSpPr>
            <p:cNvPr id="13" name="标题 1"/>
            <p:cNvSpPr txBox="1"/>
            <p:nvPr/>
          </p:nvSpPr>
          <p:spPr>
            <a:xfrm>
              <a:off x="8795776" y="18546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028016" y="18554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实验内容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7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89777" y="1462505"/>
            <a:ext cx="7764379" cy="1644314"/>
          </a:xfrm>
          <a:prstGeom prst="roundRect">
            <a:avLst>
              <a:gd name="adj" fmla="val 852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25144" y="1221872"/>
            <a:ext cx="2454443" cy="2125579"/>
          </a:xfrm>
          <a:custGeom>
            <a:avLst/>
            <a:gdLst>
              <a:gd name="connsiteX0" fmla="*/ 354270 w 2454443"/>
              <a:gd name="connsiteY0" fmla="*/ 0 h 2125579"/>
              <a:gd name="connsiteX1" fmla="*/ 733926 w 2454443"/>
              <a:gd name="connsiteY1" fmla="*/ 0 h 2125579"/>
              <a:gd name="connsiteX2" fmla="*/ 1062790 w 2454443"/>
              <a:gd name="connsiteY2" fmla="*/ 328864 h 2125579"/>
              <a:gd name="connsiteX3" fmla="*/ 1391654 w 2454443"/>
              <a:gd name="connsiteY3" fmla="*/ 0 h 2125579"/>
              <a:gd name="connsiteX4" fmla="*/ 1771309 w 2454443"/>
              <a:gd name="connsiteY4" fmla="*/ 0 h 2125579"/>
              <a:gd name="connsiteX5" fmla="*/ 2125579 w 2454443"/>
              <a:gd name="connsiteY5" fmla="*/ 354270 h 2125579"/>
              <a:gd name="connsiteX6" fmla="*/ 2125579 w 2454443"/>
              <a:gd name="connsiteY6" fmla="*/ 733926 h 2125579"/>
              <a:gd name="connsiteX7" fmla="*/ 2454443 w 2454443"/>
              <a:gd name="connsiteY7" fmla="*/ 1062790 h 2125579"/>
              <a:gd name="connsiteX8" fmla="*/ 2125579 w 2454443"/>
              <a:gd name="connsiteY8" fmla="*/ 1391654 h 2125579"/>
              <a:gd name="connsiteX9" fmla="*/ 2125579 w 2454443"/>
              <a:gd name="connsiteY9" fmla="*/ 1771309 h 2125579"/>
              <a:gd name="connsiteX10" fmla="*/ 1771309 w 2454443"/>
              <a:gd name="connsiteY10" fmla="*/ 2125579 h 2125579"/>
              <a:gd name="connsiteX11" fmla="*/ 354270 w 2454443"/>
              <a:gd name="connsiteY11" fmla="*/ 2125579 h 2125579"/>
              <a:gd name="connsiteX12" fmla="*/ 0 w 2454443"/>
              <a:gd name="connsiteY12" fmla="*/ 1771309 h 2125579"/>
              <a:gd name="connsiteX13" fmla="*/ 0 w 2454443"/>
              <a:gd name="connsiteY13" fmla="*/ 354270 h 2125579"/>
              <a:gd name="connsiteX14" fmla="*/ 354270 w 2454443"/>
              <a:gd name="connsiteY14" fmla="*/ 0 h 2125579"/>
            </a:gdLst>
            <a:ahLst/>
            <a:cxnLst/>
            <a:rect l="l" t="t" r="r" b="b"/>
            <a:pathLst>
              <a:path w="2454443" h="2125579">
                <a:moveTo>
                  <a:pt x="354270" y="0"/>
                </a:moveTo>
                <a:lnTo>
                  <a:pt x="733926" y="0"/>
                </a:lnTo>
                <a:cubicBezTo>
                  <a:pt x="733926" y="181627"/>
                  <a:pt x="881163" y="328864"/>
                  <a:pt x="1062790" y="328864"/>
                </a:cubicBezTo>
                <a:cubicBezTo>
                  <a:pt x="1244417" y="328864"/>
                  <a:pt x="1391654" y="181627"/>
                  <a:pt x="1391654" y="0"/>
                </a:cubicBezTo>
                <a:lnTo>
                  <a:pt x="1771309" y="0"/>
                </a:lnTo>
                <a:cubicBezTo>
                  <a:pt x="1966967" y="0"/>
                  <a:pt x="2125579" y="158612"/>
                  <a:pt x="2125579" y="354270"/>
                </a:cubicBezTo>
                <a:lnTo>
                  <a:pt x="2125579" y="733926"/>
                </a:lnTo>
                <a:cubicBezTo>
                  <a:pt x="2307206" y="733926"/>
                  <a:pt x="2454443" y="881163"/>
                  <a:pt x="2454443" y="1062790"/>
                </a:cubicBezTo>
                <a:cubicBezTo>
                  <a:pt x="2454443" y="1244417"/>
                  <a:pt x="2307206" y="1391654"/>
                  <a:pt x="2125579" y="1391654"/>
                </a:cubicBezTo>
                <a:lnTo>
                  <a:pt x="2125579" y="1771309"/>
                </a:lnTo>
                <a:cubicBezTo>
                  <a:pt x="2125579" y="1966967"/>
                  <a:pt x="1966967" y="2125579"/>
                  <a:pt x="1771309" y="2125579"/>
                </a:cubicBezTo>
                <a:lnTo>
                  <a:pt x="354270" y="2125579"/>
                </a:lnTo>
                <a:cubicBezTo>
                  <a:pt x="158612" y="2125579"/>
                  <a:pt x="0" y="1966967"/>
                  <a:pt x="0" y="1771309"/>
                </a:cubicBezTo>
                <a:lnTo>
                  <a:pt x="0" y="354270"/>
                </a:lnTo>
                <a:cubicBezTo>
                  <a:pt x="0" y="158612"/>
                  <a:pt x="158612" y="0"/>
                  <a:pt x="35427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85491" y="1991987"/>
            <a:ext cx="796865" cy="69764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22749" y="1612240"/>
            <a:ext cx="6588245" cy="1306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NAT配置验证：NAT设备能够正确地对内部和外部的IP地址进行转换。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8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93421" y="3467100"/>
            <a:ext cx="5208619" cy="327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85389" y="3429000"/>
            <a:ext cx="4767209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20000"/>
          </a:blip>
          <a:srcRect l="3528" t="3357" r="3528" b="335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3205" y="426028"/>
            <a:ext cx="11153628" cy="5776770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20000"/>
          </a:blip>
          <a:srcRect l="14466" t="1919" r="27490" b="58078"/>
          <a:stretch>
            <a:fillRect/>
          </a:stretch>
        </p:blipFill>
        <p:spPr>
          <a:xfrm rot="10800000" flipV="1"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280151" y="227534"/>
            <a:ext cx="11577854" cy="622089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9868512">
            <a:off x="10321501" y="995469"/>
            <a:ext cx="1416098" cy="1416098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687678" y="3275118"/>
            <a:ext cx="1416098" cy="1416098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542155" y="3027548"/>
            <a:ext cx="6685664" cy="62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21257" y="2282255"/>
            <a:ext cx="4451642" cy="479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21135942">
            <a:off x="10591994" y="3208135"/>
            <a:ext cx="835340" cy="83449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1135942">
            <a:off x="-257676" y="1797871"/>
            <a:ext cx="835340" cy="83449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1135942">
            <a:off x="1170524" y="1061933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29485" y="418925"/>
            <a:ext cx="179287" cy="193489"/>
          </a:xfrm>
          <a:prstGeom prst="rtTriangl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1">
            <a:off x="11479287" y="418925"/>
            <a:ext cx="179287" cy="193489"/>
          </a:xfrm>
          <a:prstGeom prst="rtTriangl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11360858" y="4340770"/>
            <a:ext cx="907444" cy="90798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-134430" y="2365163"/>
            <a:ext cx="907444" cy="90798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290911" y="5967076"/>
            <a:ext cx="459226" cy="495604"/>
          </a:xfrm>
          <a:prstGeom prst="halfFrame">
            <a:avLst>
              <a:gd name="adj1" fmla="val 12801"/>
              <a:gd name="adj2" fmla="val 12134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1">
            <a:off x="11275964" y="5954997"/>
            <a:ext cx="459226" cy="495604"/>
          </a:xfrm>
          <a:prstGeom prst="halfFrame">
            <a:avLst>
              <a:gd name="adj1" fmla="val 12801"/>
              <a:gd name="adj2" fmla="val 12134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694111" y="4396285"/>
            <a:ext cx="3272155" cy="50546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628877" y="4396285"/>
            <a:ext cx="112097" cy="5054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738384" y="4390297"/>
            <a:ext cx="3272155" cy="50545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728856" y="4386169"/>
            <a:ext cx="112097" cy="5054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955731" y="4464349"/>
            <a:ext cx="227354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汇报人：张家玮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000004" y="4458360"/>
            <a:ext cx="289357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时间：2024.11.28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832785" y="3787876"/>
            <a:ext cx="4513729" cy="325421"/>
          </a:xfrm>
          <a:prstGeom prst="rect">
            <a:avLst/>
          </a:prstGeom>
          <a:gradFill>
            <a:gsLst>
              <a:gs pos="6993">
                <a:schemeClr val="tx2">
                  <a:lumMod val="99000"/>
                  <a:alpha val="0"/>
                </a:schemeClr>
              </a:gs>
              <a:gs pos="28000">
                <a:schemeClr val="tx2">
                  <a:lumMod val="99000"/>
                  <a:alpha val="28000"/>
                </a:schemeClr>
              </a:gs>
              <a:gs pos="50000">
                <a:schemeClr val="bg2">
                  <a:alpha val="36000"/>
                </a:schemeClr>
              </a:gs>
              <a:gs pos="74000">
                <a:schemeClr val="tx2">
                  <a:alpha val="28000"/>
                </a:schemeClr>
              </a:gs>
              <a:gs pos="94000">
                <a:schemeClr val="tx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21135942">
            <a:off x="2637968" y="3635268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21135942">
            <a:off x="4837071" y="960741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5104179" y="6196921"/>
            <a:ext cx="1929798" cy="246913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300788" y="6296002"/>
            <a:ext cx="1578462" cy="147832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21135942">
            <a:off x="1531516" y="5018900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81988" y="1492309"/>
            <a:ext cx="8015323" cy="2172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10474" y="1763857"/>
            <a:ext cx="3163696" cy="1374559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3514" y="2218756"/>
            <a:ext cx="2672212" cy="844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实验一：路由器配置与网络协议实验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4454142" y="1433520"/>
            <a:ext cx="655616" cy="65561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54143" y="1433520"/>
            <a:ext cx="655616" cy="655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73540" y="3137956"/>
            <a:ext cx="3200630" cy="101436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91540" y="1763857"/>
            <a:ext cx="3163696" cy="1374559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32262" y="2217090"/>
            <a:ext cx="2672212" cy="844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实验二：多播OSPF协议实验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335208" y="1433520"/>
            <a:ext cx="655616" cy="65561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35209" y="1433520"/>
            <a:ext cx="655616" cy="655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54606" y="3137956"/>
            <a:ext cx="3200630" cy="101436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10474" y="4392263"/>
            <a:ext cx="3163696" cy="1374559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51196" y="4845496"/>
            <a:ext cx="2672212" cy="844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实验三：IP查找算法实验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454142" y="4061926"/>
            <a:ext cx="655616" cy="65561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54143" y="4061926"/>
            <a:ext cx="655616" cy="655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73540" y="5754330"/>
            <a:ext cx="3200630" cy="101436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991540" y="4392263"/>
            <a:ext cx="3163696" cy="1374559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32262" y="4845496"/>
            <a:ext cx="2672212" cy="844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实验四：NAT协议实验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335208" y="4061926"/>
            <a:ext cx="655616" cy="65561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35209" y="4061926"/>
            <a:ext cx="655616" cy="655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954606" y="5754330"/>
            <a:ext cx="3200630" cy="101436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alphaModFix/>
          </a:blip>
          <a:srcRect l="35189" r="35189"/>
          <a:stretch>
            <a:fillRect/>
          </a:stretch>
        </p:blipFill>
        <p:spPr>
          <a:xfrm>
            <a:off x="586249" y="1662610"/>
            <a:ext cx="2180857" cy="4081141"/>
          </a:xfrm>
          <a:custGeom>
            <a:avLst/>
            <a:gdLst/>
            <a:ahLst/>
            <a:cxnLst/>
            <a:rect l="l" t="t" r="r" b="b"/>
            <a:pathLst>
              <a:path w="2184400" h="4076700">
                <a:moveTo>
                  <a:pt x="0" y="0"/>
                </a:moveTo>
                <a:lnTo>
                  <a:pt x="2180857" y="0"/>
                </a:lnTo>
                <a:lnTo>
                  <a:pt x="2180857" y="4081141"/>
                </a:lnTo>
                <a:lnTo>
                  <a:pt x="0" y="40811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0" y="0"/>
            <a:ext cx="2465614" cy="41148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89196" y="1652060"/>
            <a:ext cx="2180857" cy="4081141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60833" y="1474249"/>
            <a:ext cx="2215112" cy="4064844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439046" y="5388869"/>
            <a:ext cx="602056" cy="602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560354" y="5520506"/>
            <a:ext cx="359441" cy="33878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61597" y="1999323"/>
            <a:ext cx="1981200" cy="853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20318" y="2824962"/>
            <a:ext cx="15494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65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10546" r="11608" b="78454"/>
          <a:stretch>
            <a:fillRect/>
          </a:stretch>
        </p:blipFill>
        <p:spPr>
          <a:xfrm rot="10800000" flipH="1">
            <a:off x="46098" y="-268769"/>
            <a:ext cx="12192000" cy="72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655361" y="1181123"/>
            <a:ext cx="7087470" cy="469296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17935" y="1436721"/>
            <a:ext cx="6762323" cy="4217654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135942">
            <a:off x="7263540" y="6351461"/>
            <a:ext cx="1552184" cy="155061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3817" y="737532"/>
            <a:ext cx="1656273" cy="2278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E7E6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81836">
            <a:off x="5027930" y="1272540"/>
            <a:ext cx="1755775" cy="1755775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46493" y="1746659"/>
            <a:ext cx="2794322" cy="12698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10005904" y="1769771"/>
            <a:ext cx="1011540" cy="1011540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77663" y="3091344"/>
            <a:ext cx="6010275" cy="1884783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07210" y="3165290"/>
            <a:ext cx="5484968" cy="1705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实验一：路由器配置与网络协议实验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64037" y="4744515"/>
            <a:ext cx="4451642" cy="4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 amt="85000"/>
          </a:blip>
          <a:srcRect l="37212" t="-7599" r="326" b="25856"/>
          <a:stretch>
            <a:fillRect/>
          </a:stretch>
        </p:blipFill>
        <p:spPr>
          <a:xfrm>
            <a:off x="12357" y="2023089"/>
            <a:ext cx="3861664" cy="493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603379" y="801409"/>
            <a:ext cx="1777084" cy="22697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35942">
            <a:off x="-158814" y="1366786"/>
            <a:ext cx="1053745" cy="111640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1135942">
            <a:off x="9105940" y="3597735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1135942">
            <a:off x="4749577" y="921306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72901" y="3176417"/>
            <a:ext cx="233313" cy="1371693"/>
          </a:xfrm>
          <a:prstGeom prst="rect">
            <a:avLst/>
          </a:prstGeom>
          <a:gradFill>
            <a:gsLst>
              <a:gs pos="23000">
                <a:schemeClr val="accent1">
                  <a:alpha val="2500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4038" y="3076270"/>
            <a:ext cx="233313" cy="846374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74342" y="3320414"/>
            <a:ext cx="233313" cy="846374"/>
          </a:xfrm>
          <a:prstGeom prst="rect">
            <a:avLst/>
          </a:prstGeom>
          <a:gradFill>
            <a:gsLst>
              <a:gs pos="23000">
                <a:schemeClr val="accent2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135942">
            <a:off x="3306744" y="5667679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H="1">
            <a:off x="11368879" y="4281643"/>
            <a:ext cx="706577" cy="69444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H="1">
            <a:off x="4326095" y="2822299"/>
            <a:ext cx="706817" cy="57145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45145" y="5697860"/>
            <a:ext cx="1115651" cy="170041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756088" y="5754903"/>
            <a:ext cx="893765" cy="112998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896258" y="2665024"/>
            <a:ext cx="2859313" cy="2859313"/>
          </a:xfrm>
          <a:custGeom>
            <a:avLst/>
            <a:gdLst>
              <a:gd name="connsiteX0" fmla="*/ 0 w 3606800"/>
              <a:gd name="connsiteY0" fmla="*/ 3548743 h 3606800"/>
              <a:gd name="connsiteX1" fmla="*/ 0 w 3606800"/>
              <a:gd name="connsiteY1" fmla="*/ 58057 h 3606800"/>
              <a:gd name="connsiteX2" fmla="*/ 58057 w 3606800"/>
              <a:gd name="connsiteY2" fmla="*/ 0 h 3606800"/>
              <a:gd name="connsiteX3" fmla="*/ 116114 w 3606800"/>
              <a:gd name="connsiteY3" fmla="*/ 58057 h 3606800"/>
              <a:gd name="connsiteX4" fmla="*/ 116114 w 3606800"/>
              <a:gd name="connsiteY4" fmla="*/ 3490686 h 3606800"/>
              <a:gd name="connsiteX5" fmla="*/ 3490685 w 3606800"/>
              <a:gd name="connsiteY5" fmla="*/ 3490686 h 3606800"/>
              <a:gd name="connsiteX6" fmla="*/ 3490685 w 3606800"/>
              <a:gd name="connsiteY6" fmla="*/ 58057 h 3606800"/>
              <a:gd name="connsiteX7" fmla="*/ 3548742 w 3606800"/>
              <a:gd name="connsiteY7" fmla="*/ 0 h 3606800"/>
              <a:gd name="connsiteX8" fmla="*/ 3606799 w 3606800"/>
              <a:gd name="connsiteY8" fmla="*/ 58057 h 3606800"/>
              <a:gd name="connsiteX9" fmla="*/ 3606799 w 3606800"/>
              <a:gd name="connsiteY9" fmla="*/ 3548738 h 3606800"/>
              <a:gd name="connsiteX10" fmla="*/ 3606800 w 3606800"/>
              <a:gd name="connsiteY10" fmla="*/ 3548743 h 3606800"/>
              <a:gd name="connsiteX11" fmla="*/ 3548743 w 3606800"/>
              <a:gd name="connsiteY11" fmla="*/ 3606800 h 3606800"/>
              <a:gd name="connsiteX12" fmla="*/ 3548742 w 3606800"/>
              <a:gd name="connsiteY12" fmla="*/ 3606800 h 3606800"/>
              <a:gd name="connsiteX13" fmla="*/ 58057 w 3606800"/>
              <a:gd name="connsiteY13" fmla="*/ 3606800 h 3606800"/>
              <a:gd name="connsiteX14" fmla="*/ 58057 w 3606800"/>
              <a:gd name="connsiteY14" fmla="*/ 3606800 h 3606800"/>
              <a:gd name="connsiteX15" fmla="*/ 4562 w 3606800"/>
              <a:gd name="connsiteY15" fmla="*/ 3571341 h 3606800"/>
              <a:gd name="connsiteX16" fmla="*/ 0 w 3606800"/>
              <a:gd name="connsiteY16" fmla="*/ 3548743 h 3606800"/>
            </a:gdLst>
            <a:ahLst/>
            <a:cxnLst/>
            <a:rect l="l" t="t" r="r" b="b"/>
            <a:pathLst>
              <a:path w="3606800" h="3606800">
                <a:moveTo>
                  <a:pt x="0" y="3548743"/>
                </a:moveTo>
                <a:lnTo>
                  <a:pt x="0" y="58057"/>
                </a:lnTo>
                <a:cubicBezTo>
                  <a:pt x="0" y="25993"/>
                  <a:pt x="25993" y="0"/>
                  <a:pt x="58057" y="0"/>
                </a:cubicBezTo>
                <a:cubicBezTo>
                  <a:pt x="90121" y="0"/>
                  <a:pt x="116114" y="25993"/>
                  <a:pt x="116114" y="58057"/>
                </a:cubicBezTo>
                <a:lnTo>
                  <a:pt x="116114" y="3490686"/>
                </a:lnTo>
                <a:lnTo>
                  <a:pt x="3490685" y="3490686"/>
                </a:lnTo>
                <a:lnTo>
                  <a:pt x="3490685" y="58057"/>
                </a:lnTo>
                <a:cubicBezTo>
                  <a:pt x="3490685" y="25993"/>
                  <a:pt x="3516678" y="0"/>
                  <a:pt x="3548742" y="0"/>
                </a:cubicBezTo>
                <a:cubicBezTo>
                  <a:pt x="3580806" y="0"/>
                  <a:pt x="3606799" y="25993"/>
                  <a:pt x="3606799" y="58057"/>
                </a:cubicBezTo>
                <a:lnTo>
                  <a:pt x="3606799" y="3548738"/>
                </a:lnTo>
                <a:lnTo>
                  <a:pt x="3606800" y="3548743"/>
                </a:lnTo>
                <a:cubicBezTo>
                  <a:pt x="3606800" y="3580807"/>
                  <a:pt x="3580807" y="3606800"/>
                  <a:pt x="3548743" y="3606800"/>
                </a:cubicBezTo>
                <a:lnTo>
                  <a:pt x="3548742" y="3606800"/>
                </a:lnTo>
                <a:lnTo>
                  <a:pt x="58057" y="3606800"/>
                </a:lnTo>
                <a:lnTo>
                  <a:pt x="58057" y="3606800"/>
                </a:lnTo>
                <a:cubicBezTo>
                  <a:pt x="34009" y="3606800"/>
                  <a:pt x="13376" y="3592179"/>
                  <a:pt x="4562" y="3571341"/>
                </a:cubicBezTo>
                <a:cubicBezTo>
                  <a:pt x="1625" y="3564396"/>
                  <a:pt x="0" y="3556759"/>
                  <a:pt x="0" y="354874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8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0313" y="2461823"/>
            <a:ext cx="580573" cy="580573"/>
          </a:xfrm>
          <a:prstGeom prst="ellipse">
            <a:avLst/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87427" y="2768501"/>
            <a:ext cx="2469960" cy="21099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运行给定网络拓扑:路由器节点r1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上执行脚本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(disable_arp.sh, disable_icmp.sh, disable ip_forward.sh)，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禁止协议栈的相应功能;终端节点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h1-h3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上执行脚本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disable_offloading.sh</a:t>
            </a:r>
            <a:endParaRPr kumimoji="1" lang="zh-CN" altLang="en-US" sz="1600" dirty="0"/>
          </a:p>
        </p:txBody>
      </p:sp>
      <p:sp>
        <p:nvSpPr>
          <p:cNvPr id="6" name="标题 1"/>
          <p:cNvSpPr txBox="1"/>
          <p:nvPr/>
        </p:nvSpPr>
        <p:spPr>
          <a:xfrm>
            <a:off x="851793" y="2626265"/>
            <a:ext cx="277613" cy="25168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757966" y="1854796"/>
            <a:ext cx="2859313" cy="2859313"/>
          </a:xfrm>
          <a:custGeom>
            <a:avLst/>
            <a:gdLst>
              <a:gd name="connsiteX0" fmla="*/ 0 w 3606800"/>
              <a:gd name="connsiteY0" fmla="*/ 3548743 h 3606800"/>
              <a:gd name="connsiteX1" fmla="*/ 0 w 3606800"/>
              <a:gd name="connsiteY1" fmla="*/ 58057 h 3606800"/>
              <a:gd name="connsiteX2" fmla="*/ 58057 w 3606800"/>
              <a:gd name="connsiteY2" fmla="*/ 0 h 3606800"/>
              <a:gd name="connsiteX3" fmla="*/ 116114 w 3606800"/>
              <a:gd name="connsiteY3" fmla="*/ 58057 h 3606800"/>
              <a:gd name="connsiteX4" fmla="*/ 116114 w 3606800"/>
              <a:gd name="connsiteY4" fmla="*/ 3490686 h 3606800"/>
              <a:gd name="connsiteX5" fmla="*/ 3490685 w 3606800"/>
              <a:gd name="connsiteY5" fmla="*/ 3490686 h 3606800"/>
              <a:gd name="connsiteX6" fmla="*/ 3490685 w 3606800"/>
              <a:gd name="connsiteY6" fmla="*/ 58057 h 3606800"/>
              <a:gd name="connsiteX7" fmla="*/ 3548742 w 3606800"/>
              <a:gd name="connsiteY7" fmla="*/ 0 h 3606800"/>
              <a:gd name="connsiteX8" fmla="*/ 3606799 w 3606800"/>
              <a:gd name="connsiteY8" fmla="*/ 58057 h 3606800"/>
              <a:gd name="connsiteX9" fmla="*/ 3606799 w 3606800"/>
              <a:gd name="connsiteY9" fmla="*/ 3548738 h 3606800"/>
              <a:gd name="connsiteX10" fmla="*/ 3606800 w 3606800"/>
              <a:gd name="connsiteY10" fmla="*/ 3548743 h 3606800"/>
              <a:gd name="connsiteX11" fmla="*/ 3548743 w 3606800"/>
              <a:gd name="connsiteY11" fmla="*/ 3606800 h 3606800"/>
              <a:gd name="connsiteX12" fmla="*/ 3548742 w 3606800"/>
              <a:gd name="connsiteY12" fmla="*/ 3606800 h 3606800"/>
              <a:gd name="connsiteX13" fmla="*/ 58057 w 3606800"/>
              <a:gd name="connsiteY13" fmla="*/ 3606800 h 3606800"/>
              <a:gd name="connsiteX14" fmla="*/ 58057 w 3606800"/>
              <a:gd name="connsiteY14" fmla="*/ 3606800 h 3606800"/>
              <a:gd name="connsiteX15" fmla="*/ 4562 w 3606800"/>
              <a:gd name="connsiteY15" fmla="*/ 3571341 h 3606800"/>
              <a:gd name="connsiteX16" fmla="*/ 0 w 3606800"/>
              <a:gd name="connsiteY16" fmla="*/ 3548743 h 3606800"/>
            </a:gdLst>
            <a:ahLst/>
            <a:cxnLst/>
            <a:rect l="l" t="t" r="r" b="b"/>
            <a:pathLst>
              <a:path w="3606800" h="3606800">
                <a:moveTo>
                  <a:pt x="0" y="3548743"/>
                </a:moveTo>
                <a:lnTo>
                  <a:pt x="0" y="58057"/>
                </a:lnTo>
                <a:cubicBezTo>
                  <a:pt x="0" y="25993"/>
                  <a:pt x="25993" y="0"/>
                  <a:pt x="58057" y="0"/>
                </a:cubicBezTo>
                <a:cubicBezTo>
                  <a:pt x="90121" y="0"/>
                  <a:pt x="116114" y="25993"/>
                  <a:pt x="116114" y="58057"/>
                </a:cubicBezTo>
                <a:lnTo>
                  <a:pt x="116114" y="3490686"/>
                </a:lnTo>
                <a:lnTo>
                  <a:pt x="3490685" y="3490686"/>
                </a:lnTo>
                <a:lnTo>
                  <a:pt x="3490685" y="58057"/>
                </a:lnTo>
                <a:cubicBezTo>
                  <a:pt x="3490685" y="25993"/>
                  <a:pt x="3516678" y="0"/>
                  <a:pt x="3548742" y="0"/>
                </a:cubicBezTo>
                <a:cubicBezTo>
                  <a:pt x="3580806" y="0"/>
                  <a:pt x="3606799" y="25993"/>
                  <a:pt x="3606799" y="58057"/>
                </a:cubicBezTo>
                <a:lnTo>
                  <a:pt x="3606799" y="3548738"/>
                </a:lnTo>
                <a:lnTo>
                  <a:pt x="3606800" y="3548743"/>
                </a:lnTo>
                <a:cubicBezTo>
                  <a:pt x="3606800" y="3580807"/>
                  <a:pt x="3580807" y="3606800"/>
                  <a:pt x="3548743" y="3606800"/>
                </a:cubicBezTo>
                <a:lnTo>
                  <a:pt x="3548742" y="3606800"/>
                </a:lnTo>
                <a:lnTo>
                  <a:pt x="58057" y="3606800"/>
                </a:lnTo>
                <a:lnTo>
                  <a:pt x="58057" y="3606800"/>
                </a:lnTo>
                <a:cubicBezTo>
                  <a:pt x="34009" y="3606800"/>
                  <a:pt x="13376" y="3592179"/>
                  <a:pt x="4562" y="3571341"/>
                </a:cubicBezTo>
                <a:cubicBezTo>
                  <a:pt x="1625" y="3564396"/>
                  <a:pt x="0" y="3556759"/>
                  <a:pt x="0" y="354874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8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2021" y="1651595"/>
            <a:ext cx="580573" cy="580573"/>
          </a:xfrm>
          <a:prstGeom prst="ellipse">
            <a:avLst/>
          </a:prstGeom>
          <a:solidFill>
            <a:schemeClr val="bg1"/>
          </a:solidFill>
          <a:ln w="381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95053" y="1941881"/>
            <a:ext cx="3284572" cy="2135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 h1上进行 ping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
Ping 10.0.1.1 (r1)，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ping 通; Ping 10.0.2.22 (h2)，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ping 通; Ping 10.0.3.33 (h3),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ping 通;
 Ping 10.0.3.11,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返回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ICMP Destination Host Unreachable; Ping 10.0.4.1，返回 ICMP Destination Net Unreachable。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713501" y="1807553"/>
            <a:ext cx="277613" cy="2686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619674" y="2665024"/>
            <a:ext cx="2859313" cy="2859313"/>
          </a:xfrm>
          <a:custGeom>
            <a:avLst/>
            <a:gdLst>
              <a:gd name="connsiteX0" fmla="*/ 0 w 3606800"/>
              <a:gd name="connsiteY0" fmla="*/ 3548743 h 3606800"/>
              <a:gd name="connsiteX1" fmla="*/ 0 w 3606800"/>
              <a:gd name="connsiteY1" fmla="*/ 58057 h 3606800"/>
              <a:gd name="connsiteX2" fmla="*/ 58057 w 3606800"/>
              <a:gd name="connsiteY2" fmla="*/ 0 h 3606800"/>
              <a:gd name="connsiteX3" fmla="*/ 116114 w 3606800"/>
              <a:gd name="connsiteY3" fmla="*/ 58057 h 3606800"/>
              <a:gd name="connsiteX4" fmla="*/ 116114 w 3606800"/>
              <a:gd name="connsiteY4" fmla="*/ 3490686 h 3606800"/>
              <a:gd name="connsiteX5" fmla="*/ 3490685 w 3606800"/>
              <a:gd name="connsiteY5" fmla="*/ 3490686 h 3606800"/>
              <a:gd name="connsiteX6" fmla="*/ 3490685 w 3606800"/>
              <a:gd name="connsiteY6" fmla="*/ 58057 h 3606800"/>
              <a:gd name="connsiteX7" fmla="*/ 3548742 w 3606800"/>
              <a:gd name="connsiteY7" fmla="*/ 0 h 3606800"/>
              <a:gd name="connsiteX8" fmla="*/ 3606799 w 3606800"/>
              <a:gd name="connsiteY8" fmla="*/ 58057 h 3606800"/>
              <a:gd name="connsiteX9" fmla="*/ 3606799 w 3606800"/>
              <a:gd name="connsiteY9" fmla="*/ 3548738 h 3606800"/>
              <a:gd name="connsiteX10" fmla="*/ 3606800 w 3606800"/>
              <a:gd name="connsiteY10" fmla="*/ 3548743 h 3606800"/>
              <a:gd name="connsiteX11" fmla="*/ 3548743 w 3606800"/>
              <a:gd name="connsiteY11" fmla="*/ 3606800 h 3606800"/>
              <a:gd name="connsiteX12" fmla="*/ 3548742 w 3606800"/>
              <a:gd name="connsiteY12" fmla="*/ 3606800 h 3606800"/>
              <a:gd name="connsiteX13" fmla="*/ 58057 w 3606800"/>
              <a:gd name="connsiteY13" fmla="*/ 3606800 h 3606800"/>
              <a:gd name="connsiteX14" fmla="*/ 58057 w 3606800"/>
              <a:gd name="connsiteY14" fmla="*/ 3606800 h 3606800"/>
              <a:gd name="connsiteX15" fmla="*/ 4562 w 3606800"/>
              <a:gd name="connsiteY15" fmla="*/ 3571341 h 3606800"/>
              <a:gd name="connsiteX16" fmla="*/ 0 w 3606800"/>
              <a:gd name="connsiteY16" fmla="*/ 3548743 h 3606800"/>
            </a:gdLst>
            <a:ahLst/>
            <a:cxnLst/>
            <a:rect l="l" t="t" r="r" b="b"/>
            <a:pathLst>
              <a:path w="3606800" h="3606800">
                <a:moveTo>
                  <a:pt x="0" y="3548743"/>
                </a:moveTo>
                <a:lnTo>
                  <a:pt x="0" y="58057"/>
                </a:lnTo>
                <a:cubicBezTo>
                  <a:pt x="0" y="25993"/>
                  <a:pt x="25993" y="0"/>
                  <a:pt x="58057" y="0"/>
                </a:cubicBezTo>
                <a:cubicBezTo>
                  <a:pt x="90121" y="0"/>
                  <a:pt x="116114" y="25993"/>
                  <a:pt x="116114" y="58057"/>
                </a:cubicBezTo>
                <a:lnTo>
                  <a:pt x="116114" y="3490686"/>
                </a:lnTo>
                <a:lnTo>
                  <a:pt x="3490685" y="3490686"/>
                </a:lnTo>
                <a:lnTo>
                  <a:pt x="3490685" y="58057"/>
                </a:lnTo>
                <a:cubicBezTo>
                  <a:pt x="3490685" y="25993"/>
                  <a:pt x="3516678" y="0"/>
                  <a:pt x="3548742" y="0"/>
                </a:cubicBezTo>
                <a:cubicBezTo>
                  <a:pt x="3580806" y="0"/>
                  <a:pt x="3606799" y="25993"/>
                  <a:pt x="3606799" y="58057"/>
                </a:cubicBezTo>
                <a:lnTo>
                  <a:pt x="3606799" y="3548738"/>
                </a:lnTo>
                <a:lnTo>
                  <a:pt x="3606800" y="3548743"/>
                </a:lnTo>
                <a:cubicBezTo>
                  <a:pt x="3606800" y="3580807"/>
                  <a:pt x="3580807" y="3606800"/>
                  <a:pt x="3548743" y="3606800"/>
                </a:cubicBezTo>
                <a:lnTo>
                  <a:pt x="3548742" y="3606800"/>
                </a:lnTo>
                <a:lnTo>
                  <a:pt x="58057" y="3606800"/>
                </a:lnTo>
                <a:lnTo>
                  <a:pt x="58057" y="3606800"/>
                </a:lnTo>
                <a:cubicBezTo>
                  <a:pt x="34009" y="3606800"/>
                  <a:pt x="13376" y="3592179"/>
                  <a:pt x="4562" y="3571341"/>
                </a:cubicBezTo>
                <a:cubicBezTo>
                  <a:pt x="1625" y="3564396"/>
                  <a:pt x="0" y="3556759"/>
                  <a:pt x="0" y="354874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8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23729" y="2461823"/>
            <a:ext cx="580573" cy="580573"/>
          </a:xfrm>
          <a:prstGeom prst="ellipse">
            <a:avLst/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947643" y="2752109"/>
            <a:ext cx="2961198" cy="209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自行构造网络，两节点之间的跳数不少于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3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跳,手动配置其默认路由表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终端节点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ping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每个路由器节点的入端口IP地址,能够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ping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通，且在一个终端节点上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traceroute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另一节点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,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能够正确输出路径上每个节点的IP信息</a:t>
            </a:r>
            <a:endParaRPr kumimoji="1" lang="zh-CN" altLang="en-US" sz="1600" dirty="0"/>
          </a:p>
        </p:txBody>
      </p:sp>
      <p:sp>
        <p:nvSpPr>
          <p:cNvPr id="14" name="标题 1"/>
          <p:cNvSpPr txBox="1"/>
          <p:nvPr/>
        </p:nvSpPr>
        <p:spPr>
          <a:xfrm>
            <a:off x="8575209" y="2623704"/>
            <a:ext cx="277613" cy="25681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实验内容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7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841868" y="2125803"/>
            <a:ext cx="317412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/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noFill/>
          <a:ln w="6350" cap="sq">
            <a:solidFill>
              <a:schemeClr val="accent1"/>
            </a:solidFill>
            <a:miter/>
            <a:headEnd type="none"/>
            <a:tailEnd type="oval" w="lg" len="lg"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03485" y="2257320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/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noFill/>
          <a:ln w="6350" cap="sq">
            <a:solidFill>
              <a:schemeClr val="accent2"/>
            </a:solidFill>
            <a:miter/>
            <a:headEnd type="none"/>
            <a:tailEnd type="oval" w="lg" len="lg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221038" y="4697487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/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noFill/>
          <a:ln w="6350" cap="sq">
            <a:solidFill>
              <a:schemeClr val="accent1"/>
            </a:solidFill>
            <a:miter/>
            <a:headEnd type="none"/>
            <a:tailEnd type="oval" w="lg" len="lg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1790492" y="4677206"/>
            <a:ext cx="317412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/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noFill/>
          <a:ln w="6350" cap="sq">
            <a:solidFill>
              <a:schemeClr val="accent2"/>
            </a:solidFill>
            <a:miter/>
            <a:headEnd type="none"/>
            <a:tailEnd type="oval" w="lg" len="lg"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37357" y="5021757"/>
            <a:ext cx="2451574" cy="1112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ICMP报文构造依然需要根据报文类型构造出不同长度的报文，然后查询路由表进行转发。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73411" y="4991277"/>
            <a:ext cx="2370410" cy="1112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实现了查找ARP缓存、添加待应答数据包、插入缓存和清理缓存四个操作。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57" y="2304028"/>
            <a:ext cx="2502374" cy="1112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同样根据接收到的IP报文类型进行判定，发送ICMP回复报文或以最长前缀匹配原则查询路由表进行转发。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00501" y="2144008"/>
            <a:ext cx="2443320" cy="1112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ARP报文分为请求和回复报文两种，需要进行报文构造与转发。对于收到的ARP报文也需要依据其类型，向ARP缓存中添加相应内容。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4724259" y="3340919"/>
            <a:ext cx="1603375" cy="1603375"/>
          </a:xfrm>
          <a:custGeom>
            <a:avLst/>
            <a:gdLst>
              <a:gd name="T0" fmla="*/ 213 w 426"/>
              <a:gd name="T1" fmla="*/ 0 h 426"/>
              <a:gd name="T2" fmla="*/ 0 w 426"/>
              <a:gd name="T3" fmla="*/ 213 h 426"/>
              <a:gd name="T4" fmla="*/ 0 w 426"/>
              <a:gd name="T5" fmla="*/ 213 h 426"/>
              <a:gd name="T6" fmla="*/ 0 w 426"/>
              <a:gd name="T7" fmla="*/ 213 h 426"/>
              <a:gd name="T8" fmla="*/ 213 w 426"/>
              <a:gd name="T9" fmla="*/ 426 h 426"/>
              <a:gd name="T10" fmla="*/ 426 w 426"/>
              <a:gd name="T11" fmla="*/ 213 h 426"/>
              <a:gd name="T12" fmla="*/ 213 w 426"/>
              <a:gd name="T13" fmla="*/ 0 h 426"/>
            </a:gdLst>
            <a:ahLst/>
            <a:cxnLst/>
            <a:rect l="0" t="0" r="r" b="b"/>
            <a:pathLst>
              <a:path w="426" h="426">
                <a:moveTo>
                  <a:pt x="213" y="0"/>
                </a:moveTo>
                <a:cubicBezTo>
                  <a:pt x="213" y="117"/>
                  <a:pt x="118" y="213"/>
                  <a:pt x="0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330"/>
                  <a:pt x="95" y="426"/>
                  <a:pt x="213" y="426"/>
                </a:cubicBezTo>
                <a:cubicBezTo>
                  <a:pt x="331" y="426"/>
                  <a:pt x="426" y="330"/>
                  <a:pt x="426" y="213"/>
                </a:cubicBezTo>
                <a:cubicBezTo>
                  <a:pt x="308" y="213"/>
                  <a:pt x="213" y="117"/>
                  <a:pt x="2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>
            <a:off x="5858016" y="3340919"/>
            <a:ext cx="1603375" cy="1603375"/>
          </a:xfrm>
          <a:custGeom>
            <a:avLst/>
            <a:gdLst>
              <a:gd name="T0" fmla="*/ 213 w 426"/>
              <a:gd name="T1" fmla="*/ 0 h 426"/>
              <a:gd name="T2" fmla="*/ 0 w 426"/>
              <a:gd name="T3" fmla="*/ 213 h 426"/>
              <a:gd name="T4" fmla="*/ 213 w 426"/>
              <a:gd name="T5" fmla="*/ 426 h 426"/>
              <a:gd name="T6" fmla="*/ 426 w 426"/>
              <a:gd name="T7" fmla="*/ 213 h 426"/>
              <a:gd name="T8" fmla="*/ 213 w 426"/>
              <a:gd name="T9" fmla="*/ 0 h 426"/>
            </a:gdLst>
            <a:ahLst/>
            <a:cxnLst/>
            <a:rect l="0" t="0" r="r" b="b"/>
            <a:pathLst>
              <a:path w="426" h="426">
                <a:moveTo>
                  <a:pt x="213" y="0"/>
                </a:moveTo>
                <a:cubicBezTo>
                  <a:pt x="213" y="117"/>
                  <a:pt x="118" y="213"/>
                  <a:pt x="0" y="213"/>
                </a:cubicBezTo>
                <a:cubicBezTo>
                  <a:pt x="118" y="213"/>
                  <a:pt x="213" y="308"/>
                  <a:pt x="213" y="426"/>
                </a:cubicBezTo>
                <a:cubicBezTo>
                  <a:pt x="331" y="426"/>
                  <a:pt x="426" y="330"/>
                  <a:pt x="426" y="213"/>
                </a:cubicBezTo>
                <a:cubicBezTo>
                  <a:pt x="426" y="95"/>
                  <a:pt x="331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5858017" y="2207161"/>
            <a:ext cx="1603375" cy="1603375"/>
          </a:xfrm>
          <a:custGeom>
            <a:avLst/>
            <a:gdLst>
              <a:gd name="T0" fmla="*/ 213 w 426"/>
              <a:gd name="T1" fmla="*/ 426 h 426"/>
              <a:gd name="T2" fmla="*/ 213 w 426"/>
              <a:gd name="T3" fmla="*/ 426 h 426"/>
              <a:gd name="T4" fmla="*/ 213 w 426"/>
              <a:gd name="T5" fmla="*/ 426 h 426"/>
              <a:gd name="T6" fmla="*/ 426 w 426"/>
              <a:gd name="T7" fmla="*/ 213 h 426"/>
              <a:gd name="T8" fmla="*/ 213 w 426"/>
              <a:gd name="T9" fmla="*/ 0 h 426"/>
              <a:gd name="T10" fmla="*/ 0 w 426"/>
              <a:gd name="T11" fmla="*/ 213 h 426"/>
              <a:gd name="T12" fmla="*/ 213 w 426"/>
              <a:gd name="T13" fmla="*/ 426 h 426"/>
            </a:gdLst>
            <a:ahLst/>
            <a:cxnLst/>
            <a:rect l="0" t="0" r="r" b="b"/>
            <a:pathLst>
              <a:path w="426" h="426">
                <a:moveTo>
                  <a:pt x="213" y="426"/>
                </a:moveTo>
                <a:cubicBezTo>
                  <a:pt x="213" y="426"/>
                  <a:pt x="213" y="426"/>
                  <a:pt x="213" y="426"/>
                </a:cubicBezTo>
                <a:cubicBezTo>
                  <a:pt x="213" y="426"/>
                  <a:pt x="213" y="426"/>
                  <a:pt x="213" y="426"/>
                </a:cubicBezTo>
                <a:cubicBezTo>
                  <a:pt x="213" y="308"/>
                  <a:pt x="308" y="213"/>
                  <a:pt x="426" y="213"/>
                </a:cubicBezTo>
                <a:cubicBezTo>
                  <a:pt x="426" y="95"/>
                  <a:pt x="331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118" y="213"/>
                  <a:pt x="213" y="308"/>
                  <a:pt x="213" y="426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>
            <a:off x="4724258" y="2207161"/>
            <a:ext cx="1603375" cy="1603375"/>
          </a:xfrm>
          <a:custGeom>
            <a:avLst/>
            <a:gdLst>
              <a:gd name="T0" fmla="*/ 426 w 426"/>
              <a:gd name="T1" fmla="*/ 213 h 426"/>
              <a:gd name="T2" fmla="*/ 213 w 426"/>
              <a:gd name="T3" fmla="*/ 0 h 426"/>
              <a:gd name="T4" fmla="*/ 0 w 426"/>
              <a:gd name="T5" fmla="*/ 213 h 426"/>
              <a:gd name="T6" fmla="*/ 213 w 426"/>
              <a:gd name="T7" fmla="*/ 426 h 426"/>
              <a:gd name="T8" fmla="*/ 426 w 426"/>
              <a:gd name="T9" fmla="*/ 213 h 426"/>
            </a:gdLst>
            <a:ahLst/>
            <a:cxnLst/>
            <a:rect l="0" t="0" r="r" b="b"/>
            <a:pathLst>
              <a:path w="426" h="426">
                <a:moveTo>
                  <a:pt x="426" y="213"/>
                </a:moveTo>
                <a:cubicBezTo>
                  <a:pt x="308" y="213"/>
                  <a:pt x="213" y="117"/>
                  <a:pt x="213" y="0"/>
                </a:cubicBezTo>
                <a:cubicBezTo>
                  <a:pt x="96" y="0"/>
                  <a:pt x="0" y="95"/>
                  <a:pt x="0" y="213"/>
                </a:cubicBezTo>
                <a:cubicBezTo>
                  <a:pt x="0" y="330"/>
                  <a:pt x="96" y="426"/>
                  <a:pt x="213" y="426"/>
                </a:cubicBezTo>
                <a:cubicBezTo>
                  <a:pt x="213" y="308"/>
                  <a:pt x="308" y="213"/>
                  <a:pt x="426" y="21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067201" y="1674108"/>
            <a:ext cx="21766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ARP转发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67201" y="4493508"/>
            <a:ext cx="21766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ARP缓存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36201" y="4493508"/>
            <a:ext cx="21766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ICMP处理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36201" y="1763008"/>
            <a:ext cx="21766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IP转发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89801" y="2626608"/>
            <a:ext cx="7034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089801" y="4049008"/>
            <a:ext cx="7034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23301" y="4049008"/>
            <a:ext cx="7034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23301" y="2626608"/>
            <a:ext cx="703420" cy="4519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实验过程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80517" y="1817909"/>
            <a:ext cx="4860000" cy="37379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31546" y="1817910"/>
            <a:ext cx="4860000" cy="37506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1520" y="15178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04317" y="1928509"/>
            <a:ext cx="3570888" cy="743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在给定网络拓扑之下，h1能够ping通 h2、h3、r1，但其他主机不可达。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52346" y="1928509"/>
            <a:ext cx="3977288" cy="705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在自定义网络拓扑之下，同样能够ping通路由器入端口，且traceroute能够输出。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23910" y="15178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73683" y="2438994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22511" y="258299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87479" y="2429115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531480" y="2588804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42317" y="1522109"/>
            <a:ext cx="599088" cy="514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15017" y="1522109"/>
            <a:ext cx="599088" cy="514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6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/>
          </a:blip>
          <a:srcRect r="27735"/>
          <a:stretch>
            <a:fillRect/>
          </a:stretch>
        </p:blipFill>
        <p:spPr>
          <a:xfrm>
            <a:off x="1029615" y="3080440"/>
            <a:ext cx="4861532" cy="12178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/>
          </a:blip>
          <a:srcRect r="31461"/>
          <a:stretch>
            <a:fillRect/>
          </a:stretch>
        </p:blipFill>
        <p:spPr>
          <a:xfrm>
            <a:off x="1029673" y="4296324"/>
            <a:ext cx="4862937" cy="12625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alphaModFix/>
          </a:blip>
          <a:srcRect r="29022"/>
          <a:stretch>
            <a:fillRect/>
          </a:stretch>
        </p:blipFill>
        <p:spPr>
          <a:xfrm>
            <a:off x="6389176" y="3088975"/>
            <a:ext cx="4821017" cy="123884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alphaModFix/>
          </a:blip>
          <a:srcRect r="18479"/>
          <a:stretch>
            <a:fillRect/>
          </a:stretch>
        </p:blipFill>
        <p:spPr>
          <a:xfrm>
            <a:off x="6388100" y="4335103"/>
            <a:ext cx="4829820" cy="12103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10546" r="11608" b="78454"/>
          <a:stretch>
            <a:fillRect/>
          </a:stretch>
        </p:blipFill>
        <p:spPr>
          <a:xfrm rot="10800000" flipH="1">
            <a:off x="46098" y="-268769"/>
            <a:ext cx="12192000" cy="72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655361" y="1181123"/>
            <a:ext cx="7087470" cy="4692966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2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17935" y="1436721"/>
            <a:ext cx="6762323" cy="4217654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/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noFill/>
          <a:ln w="12700" cap="flat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135942">
            <a:off x="7263540" y="6351461"/>
            <a:ext cx="1552184" cy="155061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3817" y="737532"/>
            <a:ext cx="1656273" cy="2278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E7E6E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81836">
            <a:off x="5027930" y="1272540"/>
            <a:ext cx="1755775" cy="1755775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46493" y="1746659"/>
            <a:ext cx="2794322" cy="12698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81836">
            <a:off x="10005904" y="1769771"/>
            <a:ext cx="1011540" cy="1011540"/>
          </a:xfrm>
          <a:prstGeom prst="mathPlus">
            <a:avLst>
              <a:gd name="adj1" fmla="val 14727"/>
            </a:avLst>
          </a:prstGeom>
          <a:noFill/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31000">
                  <a:schemeClr val="accent1">
                    <a:lumMod val="40000"/>
                    <a:lumOff val="60000"/>
                    <a:alpha val="100000"/>
                  </a:schemeClr>
                </a:gs>
                <a:gs pos="67000">
                  <a:schemeClr val="accent2">
                    <a:lumMod val="75000"/>
                    <a:alpha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77663" y="3091344"/>
            <a:ext cx="6010275" cy="1884783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36000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07210" y="3165290"/>
            <a:ext cx="5484968" cy="1705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实验二：多播OSPF协议实验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64037" y="4744515"/>
            <a:ext cx="4451642" cy="4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alphaModFix amt="85000"/>
          </a:blip>
          <a:srcRect l="37212" t="-7599" r="326" b="25856"/>
          <a:stretch>
            <a:fillRect/>
          </a:stretch>
        </p:blipFill>
        <p:spPr>
          <a:xfrm>
            <a:off x="12357" y="2023089"/>
            <a:ext cx="3861664" cy="493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603379" y="801409"/>
            <a:ext cx="1777084" cy="22697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135942">
            <a:off x="8228768" y="987236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1135942">
            <a:off x="5745112" y="4142670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1135942">
            <a:off x="-158814" y="1366786"/>
            <a:ext cx="1053745" cy="1116402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1135942">
            <a:off x="9105940" y="3597735"/>
            <a:ext cx="411600" cy="41118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1135942">
            <a:off x="4749577" y="921306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72901" y="3176417"/>
            <a:ext cx="233313" cy="1371693"/>
          </a:xfrm>
          <a:prstGeom prst="rect">
            <a:avLst/>
          </a:prstGeom>
          <a:gradFill>
            <a:gsLst>
              <a:gs pos="23000">
                <a:schemeClr val="accent1">
                  <a:alpha val="2500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4038" y="3076270"/>
            <a:ext cx="233313" cy="846374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74342" y="3320414"/>
            <a:ext cx="233313" cy="846374"/>
          </a:xfrm>
          <a:prstGeom prst="rect">
            <a:avLst/>
          </a:prstGeom>
          <a:gradFill>
            <a:gsLst>
              <a:gs pos="23000">
                <a:schemeClr val="accent2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135942">
            <a:off x="3306744" y="5667679"/>
            <a:ext cx="552772" cy="552214"/>
          </a:xfrm>
          <a:prstGeom prst="ellipse">
            <a:avLst/>
          </a:prstGeom>
          <a:solidFill>
            <a:schemeClr val="bg1">
              <a:alpha val="7000"/>
            </a:schemeClr>
          </a:solidFill>
          <a:ln w="12700" cap="flat">
            <a:noFill/>
            <a:miter/>
          </a:ln>
          <a:effectLst/>
        </p:spPr>
        <p:txBody>
          <a:bodyPr vert="horz" wrap="square" lIns="512007" tIns="672010" rIns="512009" bIns="1440022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H="1">
            <a:off x="11368879" y="4281643"/>
            <a:ext cx="706577" cy="69444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H="1">
            <a:off x="4326095" y="2822299"/>
            <a:ext cx="706817" cy="57145"/>
          </a:xfrm>
          <a:prstGeom prst="trapezoid">
            <a:avLst>
              <a:gd name="adj" fmla="val 23332"/>
            </a:avLst>
          </a:prstGeom>
          <a:solidFill>
            <a:schemeClr val="accent2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45145" y="5697860"/>
            <a:ext cx="1115651" cy="170041"/>
          </a:xfrm>
          <a:custGeom>
            <a:avLst/>
            <a:gdLst>
              <a:gd name="connsiteX0" fmla="*/ 188346 w 1443988"/>
              <a:gd name="connsiteY0" fmla="*/ 0 h 199390"/>
              <a:gd name="connsiteX1" fmla="*/ 1255642 w 1443988"/>
              <a:gd name="connsiteY1" fmla="*/ 0 h 199390"/>
              <a:gd name="connsiteX2" fmla="*/ 1443988 w 1443988"/>
              <a:gd name="connsiteY2" fmla="*/ 199390 h 199390"/>
              <a:gd name="connsiteX3" fmla="*/ 1397375 w 1443988"/>
              <a:gd name="connsiteY3" fmla="*/ 199390 h 199390"/>
              <a:gd name="connsiteX4" fmla="*/ 1232782 w 1443988"/>
              <a:gd name="connsiteY4" fmla="*/ 25146 h 199390"/>
              <a:gd name="connsiteX5" fmla="*/ 211206 w 1443988"/>
              <a:gd name="connsiteY5" fmla="*/ 25146 h 199390"/>
              <a:gd name="connsiteX6" fmla="*/ 46613 w 1443988"/>
              <a:gd name="connsiteY6" fmla="*/ 199390 h 199390"/>
              <a:gd name="connsiteX7" fmla="*/ 0 w 1443988"/>
              <a:gd name="connsiteY7" fmla="*/ 199390 h 199390"/>
            </a:gdLst>
            <a:ahLst/>
            <a:cxnLst/>
            <a:rect l="l" t="t" r="r" b="b"/>
            <a:pathLst>
              <a:path w="1443988" h="199390">
                <a:moveTo>
                  <a:pt x="188346" y="0"/>
                </a:moveTo>
                <a:lnTo>
                  <a:pt x="1255642" y="0"/>
                </a:lnTo>
                <a:lnTo>
                  <a:pt x="1443988" y="199390"/>
                </a:lnTo>
                <a:lnTo>
                  <a:pt x="1397375" y="199390"/>
                </a:lnTo>
                <a:lnTo>
                  <a:pt x="1232782" y="25146"/>
                </a:lnTo>
                <a:lnTo>
                  <a:pt x="211206" y="25146"/>
                </a:lnTo>
                <a:lnTo>
                  <a:pt x="46613" y="199390"/>
                </a:lnTo>
                <a:lnTo>
                  <a:pt x="0" y="19939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756088" y="5754903"/>
            <a:ext cx="893765" cy="112998"/>
          </a:xfrm>
          <a:prstGeom prst="trapezoid">
            <a:avLst>
              <a:gd name="adj" fmla="val 90868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3657" y="2224123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7657" y="3576484"/>
            <a:ext cx="2952000" cy="1879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mOSPF协议实现：实现mOSPF协议的Hello和LSU消息，用于邻居发现和链路状态的传播。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29650" y="2224123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13650" y="3576484"/>
            <a:ext cx="2952000" cy="1879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邻居关系和链路状态数据库：通过发送和处理Hello消息，维护邻居关系，并构建链路状态数据库。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05644" y="2224123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89644" y="3576484"/>
            <a:ext cx="2952000" cy="1879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路由表计算：使用Dijkstra算法计算最短路径树，并根据链路状态数据库中的信息更新路由表。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447800" y="1511300"/>
            <a:ext cx="1574800" cy="157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303979" y="1569816"/>
            <a:ext cx="1584043" cy="15797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9029700" y="1397000"/>
            <a:ext cx="1663700" cy="1663700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8904508" y="3136286"/>
            <a:ext cx="1917302" cy="44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32608" y="3136286"/>
            <a:ext cx="1917302" cy="44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71808" y="3136286"/>
            <a:ext cx="1917302" cy="44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实验内容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7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55065" y="5220599"/>
            <a:ext cx="599135" cy="599135"/>
          </a:xfrm>
          <a:prstGeom prst="ellipse">
            <a:avLst/>
          </a:prstGeom>
          <a:gradFill>
            <a:gsLst>
              <a:gs pos="0">
                <a:schemeClr val="accent2"/>
              </a:gs>
              <a:gs pos="55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38123" y="5201207"/>
            <a:ext cx="27005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DEEBF7">
                        <a:alpha val="100000"/>
                      </a:srgbClr>
                    </a:gs>
                    <a:gs pos="55000">
                      <a:srgbClr val="5B9BD5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38123" y="5622477"/>
            <a:ext cx="2704915" cy="20356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每个节点生成一致的链路状态数据库。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34496" y="5220599"/>
            <a:ext cx="599135" cy="59913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7491" y="5353594"/>
            <a:ext cx="333144" cy="33314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58692" y="5201207"/>
            <a:ext cx="2691474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55000">
                      <a:srgbClr val="0563C1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58691" y="5622477"/>
            <a:ext cx="2695871" cy="20356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路由表项生成且生成正确。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95518" y="5354713"/>
            <a:ext cx="318229" cy="33090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44295" y="5201207"/>
            <a:ext cx="27005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DEEBF7">
                        <a:alpha val="100000"/>
                      </a:srgbClr>
                    </a:gs>
                    <a:gs pos="55000">
                      <a:srgbClr val="5B9BD5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44295" y="5622477"/>
            <a:ext cx="2704915" cy="20356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路由表更新：关闭r1、r2间链路，traceroute结果不同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40668" y="5220599"/>
            <a:ext cx="599135" cy="59913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73663" y="5353594"/>
            <a:ext cx="333144" cy="33314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306" y="376135"/>
            <a:ext cx="484094" cy="470981"/>
            <a:chOff x="176306" y="376135"/>
            <a:chExt cx="484094" cy="470981"/>
          </a:xfrm>
        </p:grpSpPr>
        <p:sp>
          <p:nvSpPr>
            <p:cNvPr id="17" name="标题 1"/>
            <p:cNvSpPr txBox="1"/>
            <p:nvPr/>
          </p:nvSpPr>
          <p:spPr>
            <a:xfrm>
              <a:off x="176306" y="473900"/>
              <a:ext cx="373217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409081" y="376135"/>
              <a:ext cx="251319" cy="251319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r="28382"/>
          <a:stretch>
            <a:fillRect/>
          </a:stretch>
        </p:blipFill>
        <p:spPr>
          <a:xfrm>
            <a:off x="1391887" y="1054100"/>
            <a:ext cx="4129564" cy="38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alphaModFix/>
          </a:blip>
          <a:srcRect r="20116"/>
          <a:stretch>
            <a:fillRect/>
          </a:stretch>
        </p:blipFill>
        <p:spPr>
          <a:xfrm>
            <a:off x="6489700" y="1048969"/>
            <a:ext cx="3917204" cy="16019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alphaModFix/>
          </a:blip>
          <a:srcRect r="16947"/>
          <a:stretch>
            <a:fillRect/>
          </a:stretch>
        </p:blipFill>
        <p:spPr>
          <a:xfrm>
            <a:off x="6489700" y="2655248"/>
            <a:ext cx="4656505" cy="12831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alphaModFix/>
          </a:blip>
          <a:srcRect r="16963"/>
          <a:stretch>
            <a:fillRect/>
          </a:stretch>
        </p:blipFill>
        <p:spPr>
          <a:xfrm>
            <a:off x="6485917" y="4002210"/>
            <a:ext cx="4481520" cy="121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563C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宽屏</PresentationFormat>
  <Paragraphs>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OPPOSans H</vt:lpstr>
      <vt:lpstr>Source Han Sans</vt:lpstr>
      <vt:lpstr>Source Han Sans CN Bold</vt:lpstr>
      <vt:lpstr>OPPOSans R</vt:lpstr>
      <vt:lpstr>OPPOSans 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家玮 张</cp:lastModifiedBy>
  <cp:revision>1</cp:revision>
  <dcterms:modified xsi:type="dcterms:W3CDTF">2024-11-26T09:54:27Z</dcterms:modified>
</cp:coreProperties>
</file>